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5143500" cx="9144000"/>
  <p:notesSz cx="6858000" cy="9144000"/>
  <p:embeddedFontLst>
    <p:embeddedFont>
      <p:font typeface="Roboto"/>
      <p:regular r:id="rId60"/>
      <p:bold r:id="rId61"/>
      <p:italic r:id="rId62"/>
      <p:boldItalic r:id="rId63"/>
    </p:embeddedFont>
    <p:embeddedFont>
      <p:font typeface="Roboto Mono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-italic.fntdata"/><Relationship Id="rId61" Type="http://schemas.openxmlformats.org/officeDocument/2006/relationships/font" Target="fonts/Roboto-bold.fntdata"/><Relationship Id="rId20" Type="http://schemas.openxmlformats.org/officeDocument/2006/relationships/slide" Target="slides/slide15.xml"/><Relationship Id="rId64" Type="http://schemas.openxmlformats.org/officeDocument/2006/relationships/font" Target="fonts/RobotoMono-regular.fntdata"/><Relationship Id="rId63" Type="http://schemas.openxmlformats.org/officeDocument/2006/relationships/font" Target="fonts/Roboto-boldItalic.fntdata"/><Relationship Id="rId22" Type="http://schemas.openxmlformats.org/officeDocument/2006/relationships/slide" Target="slides/slide17.xml"/><Relationship Id="rId66" Type="http://schemas.openxmlformats.org/officeDocument/2006/relationships/font" Target="fonts/RobotoMono-italic.fntdata"/><Relationship Id="rId21" Type="http://schemas.openxmlformats.org/officeDocument/2006/relationships/slide" Target="slides/slide16.xml"/><Relationship Id="rId65" Type="http://schemas.openxmlformats.org/officeDocument/2006/relationships/font" Target="fonts/RobotoMono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7" Type="http://schemas.openxmlformats.org/officeDocument/2006/relationships/font" Target="fonts/RobotoMono-boldItalic.fntdata"/><Relationship Id="rId60" Type="http://schemas.openxmlformats.org/officeDocument/2006/relationships/font" Target="fonts/Roboto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42a64371c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42a64371c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42a64371c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42a64371c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42a64371c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42a64371c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42a64371cc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42a64371c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42a64371c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42a64371c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42a64371cc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42a64371cc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42a64371cc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42a64371cc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42a64371cc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42a64371cc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42a64371cc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42a64371cc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42aab131d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42aab131d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42a64371c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42a64371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44869bb8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44869bb8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44869bb8a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44869bb8a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4869bb8a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44869bb8a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44869bb8a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44869bb8a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44869bb8a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44869bb8a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44869bb8a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44869bb8a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44869bb8a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44869bb8a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44869bb8a0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44869bb8a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44869bb8a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44869bb8a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44869bb8a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44869bb8a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42a64371c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42a64371c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44869bb8a0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44869bb8a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44869bb8a0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44869bb8a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44869bb8a0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44869bb8a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44869bb8a0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44869bb8a0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4392f28e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4392f28e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4392f28e4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4392f28e4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4392f28e4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4392f28e4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4392f28e4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4392f28e4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4392f28e4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4392f28e4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4392f28e4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4392f28e4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42a64371c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42a64371c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4392f28e4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4392f28e4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4392f28e4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4392f28e4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4392f28e4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4392f28e4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4392f28e4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4392f28e4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4392f28e4d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4392f28e4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4392f28e4d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4392f28e4d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4392f28e4d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4392f28e4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4392f28e4d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4392f28e4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4392f28e4d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4392f28e4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4392f28e4d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4392f28e4d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42a64371c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42a64371c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4392f28e4d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4392f28e4d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4392f28e4d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4392f28e4d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4392f28e4d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4392f28e4d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4392f28e4d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4392f28e4d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4392f28e4d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4392f28e4d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42a64371c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42a64371c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42aab131d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42aab131d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42a64371c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42a64371c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42a64371c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42a64371c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mongodb.com/try/download/shell" TargetMode="External"/><Relationship Id="rId4" Type="http://schemas.openxmlformats.org/officeDocument/2006/relationships/hyperlink" Target="https://www.mongodb.com/try/download/shel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7.png"/><Relationship Id="rId4" Type="http://schemas.openxmlformats.org/officeDocument/2006/relationships/image" Target="../media/image4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491983" y="8663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Sonali Ma’am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415" y="0"/>
            <a:ext cx="831517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850" y="0"/>
            <a:ext cx="86103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75" y="174890"/>
            <a:ext cx="9144000" cy="47937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24"/>
          <p:cNvCxnSpPr/>
          <p:nvPr/>
        </p:nvCxnSpPr>
        <p:spPr>
          <a:xfrm>
            <a:off x="2950000" y="4192775"/>
            <a:ext cx="869700" cy="96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" name="Google Shape;129;p24"/>
          <p:cNvSpPr txBox="1"/>
          <p:nvPr/>
        </p:nvSpPr>
        <p:spPr>
          <a:xfrm>
            <a:off x="3342400" y="3217100"/>
            <a:ext cx="142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Unchecked</a:t>
            </a:r>
            <a:r>
              <a:rPr lang="en" sz="1800">
                <a:solidFill>
                  <a:schemeClr val="dk2"/>
                </a:solidFill>
              </a:rPr>
              <a:t> it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80" y="0"/>
            <a:ext cx="877303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57175" y="5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Set the </a:t>
            </a:r>
            <a:r>
              <a:rPr lang="en" sz="1800">
                <a:solidFill>
                  <a:schemeClr val="dk2"/>
                </a:solidFill>
              </a:rPr>
              <a:t>environment</a:t>
            </a:r>
            <a:r>
              <a:rPr lang="en" sz="1800">
                <a:solidFill>
                  <a:schemeClr val="dk2"/>
                </a:solidFill>
              </a:rPr>
              <a:t> variable path</a:t>
            </a:r>
            <a:endParaRPr/>
          </a:p>
        </p:txBody>
      </p:sp>
      <p:sp>
        <p:nvSpPr>
          <p:cNvPr id="142" name="Google Shape;142;p26"/>
          <p:cNvSpPr txBox="1"/>
          <p:nvPr>
            <p:ph idx="1" type="body"/>
          </p:nvPr>
        </p:nvSpPr>
        <p:spPr>
          <a:xfrm>
            <a:off x="139625" y="512775"/>
            <a:ext cx="8692800" cy="40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C:\Program Files\MongoDB\Server\8.0\bin</a:t>
            </a:r>
            <a:endParaRPr/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375" y="1683413"/>
            <a:ext cx="7353300" cy="500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1102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 the system variable</a:t>
            </a:r>
            <a:endParaRPr/>
          </a:p>
        </p:txBody>
      </p:sp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300" y="379725"/>
            <a:ext cx="6850351" cy="494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title"/>
          </p:nvPr>
        </p:nvSpPr>
        <p:spPr>
          <a:xfrm>
            <a:off x="146800" y="131000"/>
            <a:ext cx="8685600" cy="8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/>
              <a:t>Goto cmd →create one folder Mangodb copy path then type this command</a:t>
            </a:r>
            <a:endParaRPr sz="2020"/>
          </a:p>
        </p:txBody>
      </p:sp>
      <p:sp>
        <p:nvSpPr>
          <p:cNvPr id="156" name="Google Shape;15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C:\Users\hp&gt;mongod --dbpath="C:\Users\hp\Documents\Sonali_mam\MongoDb\data" --logpath="C:\Users\hp\Documents\Sonali_mam\MongoDb"\log\mongo.log"</a:t>
            </a:r>
            <a:endParaRPr/>
          </a:p>
        </p:txBody>
      </p:sp>
      <p:pic>
        <p:nvPicPr>
          <p:cNvPr id="157" name="Google Shape;1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15543" y="2934300"/>
            <a:ext cx="15772627" cy="69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0" y="52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it automatically created folder in data and log</a:t>
            </a:r>
            <a:endParaRPr/>
          </a:p>
        </p:txBody>
      </p:sp>
      <p:sp>
        <p:nvSpPr>
          <p:cNvPr id="163" name="Google Shape;16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394" y="837800"/>
            <a:ext cx="726756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-594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new cmd and type mongosh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8516" y="742350"/>
            <a:ext cx="705818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it is given error for mongosh then install mongoshell</a:t>
            </a:r>
            <a:endParaRPr/>
          </a:p>
        </p:txBody>
      </p:sp>
      <p:sp>
        <p:nvSpPr>
          <p:cNvPr id="177" name="Google Shape;17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If you haven't installed it, download MongoDB Shell from the official MongoDB website: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👉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https://www.mongodb.com/try/download/shell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65400" y="332500"/>
            <a:ext cx="8766900" cy="42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23430"/>
                </a:solidFill>
              </a:rPr>
              <a:t>Two of the most commonly used database types are SQL databases (e.g., relational databases) and NoSQL databases.</a:t>
            </a:r>
            <a:endParaRPr sz="1500">
              <a:solidFill>
                <a:srgbClr val="023430"/>
              </a:solidFill>
            </a:endParaRPr>
          </a:p>
          <a:p>
            <a:pPr indent="0" lvl="0" marL="0" rtl="0" algn="l">
              <a:lnSpc>
                <a:spcPct val="133333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5">
                <a:solidFill>
                  <a:srgbClr val="023430"/>
                </a:solidFill>
                <a:highlight>
                  <a:srgbClr val="FFFFFF"/>
                </a:highlight>
              </a:rPr>
              <a:t>What is NoSQL?</a:t>
            </a:r>
            <a:endParaRPr sz="2505">
              <a:solidFill>
                <a:srgbClr val="02343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3333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23430"/>
                </a:solidFill>
                <a:highlight>
                  <a:srgbClr val="FFFFFF"/>
                </a:highlight>
              </a:rPr>
              <a:t>which stands for Not only SQL, is a database management system approach used to ingest, store, and retrieve unstructured data and semi-structured data within a database.</a:t>
            </a:r>
            <a:endParaRPr sz="1500">
              <a:solidFill>
                <a:srgbClr val="02343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28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23430"/>
                </a:solidFill>
                <a:highlight>
                  <a:srgbClr val="FFFFFF"/>
                </a:highlight>
              </a:rPr>
              <a:t>The reason it is called NoSQL is to emphasize that these databases can handle non-tabular, non-relational data </a:t>
            </a:r>
            <a:endParaRPr sz="1500">
              <a:solidFill>
                <a:srgbClr val="02343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4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02343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225" y="390525"/>
            <a:ext cx="7067550" cy="4362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32"/>
          <p:cNvCxnSpPr/>
          <p:nvPr/>
        </p:nvCxnSpPr>
        <p:spPr>
          <a:xfrm flipH="1" rot="10800000">
            <a:off x="3681800" y="2008175"/>
            <a:ext cx="1739400" cy="37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" name="Google Shape;186;p32"/>
          <p:cNvSpPr txBox="1"/>
          <p:nvPr/>
        </p:nvSpPr>
        <p:spPr>
          <a:xfrm>
            <a:off x="5675575" y="1615700"/>
            <a:ext cx="21633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Your own created database name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20"/>
              <a:t>When it check the collection it not showing anything so try to use admin</a:t>
            </a:r>
            <a:endParaRPr sz="1920"/>
          </a:p>
        </p:txBody>
      </p:sp>
      <p:sp>
        <p:nvSpPr>
          <p:cNvPr id="192" name="Google Shape;192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250" y="1471613"/>
            <a:ext cx="8039100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390" y="0"/>
            <a:ext cx="595122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Inserting many records at time</a:t>
            </a:r>
            <a:endParaRPr/>
          </a:p>
        </p:txBody>
      </p:sp>
      <p:sp>
        <p:nvSpPr>
          <p:cNvPr id="206" name="Google Shape;206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313" y="1671638"/>
            <a:ext cx="7953375" cy="18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241" y="84850"/>
            <a:ext cx="632046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771" y="0"/>
            <a:ext cx="743045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413" y="1485900"/>
            <a:ext cx="7877175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752" y="0"/>
            <a:ext cx="73384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4038" y="1100138"/>
            <a:ext cx="5495925" cy="29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2250"/>
            <a:ext cx="9144000" cy="351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Google Shape;250;p41"/>
          <p:cNvCxnSpPr/>
          <p:nvPr/>
        </p:nvCxnSpPr>
        <p:spPr>
          <a:xfrm>
            <a:off x="2918250" y="979400"/>
            <a:ext cx="4581300" cy="168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23430"/>
                </a:solidFill>
                <a:highlight>
                  <a:srgbClr val="FFFFFF"/>
                </a:highlight>
              </a:rPr>
              <a:t>What is unstructured data?</a:t>
            </a:r>
            <a:endParaRPr>
              <a:solidFill>
                <a:srgbClr val="02343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6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23430"/>
                </a:solidFill>
                <a:highlight>
                  <a:srgbClr val="FFFFFF"/>
                </a:highlight>
              </a:rPr>
              <a:t>Unstructured data is data that doesn't have a predefined data model or consistent organization. In addition, unstructured data, such as social media posts, can update and change rapidly while structured data, such as bank transactions, have a much lower rate of change.</a:t>
            </a:r>
            <a:endParaRPr sz="1500">
              <a:solidFill>
                <a:srgbClr val="02343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4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email field for updating records</a:t>
            </a:r>
            <a:endParaRPr/>
          </a:p>
        </p:txBody>
      </p:sp>
      <p:sp>
        <p:nvSpPr>
          <p:cNvPr id="256" name="Google Shape;256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963" y="719138"/>
            <a:ext cx="8220075" cy="3705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" name="Google Shape;258;p42"/>
          <p:cNvCxnSpPr/>
          <p:nvPr/>
        </p:nvCxnSpPr>
        <p:spPr>
          <a:xfrm>
            <a:off x="4137825" y="3301925"/>
            <a:ext cx="1580100" cy="9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525" y="881063"/>
            <a:ext cx="6076950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 many records who having same age</a:t>
            </a:r>
            <a:endParaRPr/>
          </a:p>
        </p:txBody>
      </p:sp>
      <p:sp>
        <p:nvSpPr>
          <p:cNvPr id="271" name="Google Shape;271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838" y="1273838"/>
            <a:ext cx="6067425" cy="37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"/>
          <p:cNvSpPr txBox="1"/>
          <p:nvPr>
            <p:ph type="title"/>
          </p:nvPr>
        </p:nvSpPr>
        <p:spPr>
          <a:xfrm>
            <a:off x="460150" y="190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 many and who having set all salary 888888</a:t>
            </a:r>
            <a:endParaRPr/>
          </a:p>
        </p:txBody>
      </p:sp>
      <p:sp>
        <p:nvSpPr>
          <p:cNvPr id="278" name="Google Shape;278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825" y="1266825"/>
            <a:ext cx="6610350" cy="26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" y="1543050"/>
            <a:ext cx="8801100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557"/>
            <a:ext cx="9144002" cy="5016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198" y="0"/>
            <a:ext cx="8209603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1" name="Google Shape;301;p48"/>
          <p:cNvCxnSpPr/>
          <p:nvPr/>
        </p:nvCxnSpPr>
        <p:spPr>
          <a:xfrm rot="10800000">
            <a:off x="3745525" y="2930750"/>
            <a:ext cx="3881400" cy="120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2" name="Google Shape;302;p48"/>
          <p:cNvCxnSpPr/>
          <p:nvPr/>
        </p:nvCxnSpPr>
        <p:spPr>
          <a:xfrm>
            <a:off x="1984975" y="1255125"/>
            <a:ext cx="1537800" cy="6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9"/>
          <p:cNvSpPr txBox="1"/>
          <p:nvPr>
            <p:ph type="title"/>
          </p:nvPr>
        </p:nvSpPr>
        <p:spPr>
          <a:xfrm>
            <a:off x="1793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Save this file using .js extension</a:t>
            </a:r>
            <a:endParaRPr/>
          </a:p>
        </p:txBody>
      </p:sp>
      <p:sp>
        <p:nvSpPr>
          <p:cNvPr id="308" name="Google Shape;308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" y="625300"/>
            <a:ext cx="8879362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" name="Google Shape;310;p49"/>
          <p:cNvCxnSpPr/>
          <p:nvPr/>
        </p:nvCxnSpPr>
        <p:spPr>
          <a:xfrm>
            <a:off x="1550175" y="3079225"/>
            <a:ext cx="1187700" cy="141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1" name="Google Shape;311;p49"/>
          <p:cNvCxnSpPr/>
          <p:nvPr/>
        </p:nvCxnSpPr>
        <p:spPr>
          <a:xfrm>
            <a:off x="3289425" y="1064250"/>
            <a:ext cx="1707300" cy="193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729" y="0"/>
            <a:ext cx="683654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3409" y="152400"/>
            <a:ext cx="606198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2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4C4C4C"/>
                </a:solidFill>
                <a:highlight>
                  <a:srgbClr val="F6FCFE"/>
                </a:highlight>
                <a:latin typeface="Roboto"/>
                <a:ea typeface="Roboto"/>
                <a:cs typeface="Roboto"/>
                <a:sym typeface="Roboto"/>
              </a:rPr>
              <a:t>differences between SQL and NoSQL are:</a:t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t/>
            </a:r>
            <a:endParaRPr b="1" sz="1500">
              <a:solidFill>
                <a:srgbClr val="4C4C4C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0731" lvl="0" marL="457200" rtl="0" algn="l">
              <a:lnSpc>
                <a:spcPct val="150000"/>
              </a:lnSpc>
              <a:spcBef>
                <a:spcPts val="2300"/>
              </a:spcBef>
              <a:spcAft>
                <a:spcPts val="0"/>
              </a:spcAft>
              <a:buClr>
                <a:srgbClr val="4C4C4C"/>
              </a:buClr>
              <a:buSzPct val="100000"/>
              <a:buChar char="●"/>
            </a:pPr>
            <a:r>
              <a:rPr lang="en" sz="2321">
                <a:solidFill>
                  <a:srgbClr val="4C4C4C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SQL databases are relational, and NoSQL databases are non-relational.</a:t>
            </a:r>
            <a:endParaRPr sz="2321">
              <a:solidFill>
                <a:srgbClr val="4C4C4C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0731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ct val="100000"/>
              <a:buChar char="●"/>
            </a:pPr>
            <a:r>
              <a:rPr lang="en" sz="2321">
                <a:solidFill>
                  <a:srgbClr val="4C4C4C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SQL databases use structured query language (SQL) and have a predefined schema. NoSQL databases have dynamic schemas for unstructured data.</a:t>
            </a:r>
            <a:endParaRPr sz="2321">
              <a:solidFill>
                <a:srgbClr val="4C4C4C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0731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ct val="100000"/>
              <a:buChar char="●"/>
            </a:pPr>
            <a:r>
              <a:rPr lang="en" sz="2321">
                <a:solidFill>
                  <a:srgbClr val="4C4C4C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SQL databases are vertically scalable, while NoSQL databases are horizontally scalable.</a:t>
            </a:r>
            <a:endParaRPr sz="2321">
              <a:solidFill>
                <a:srgbClr val="4C4C4C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0731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ct val="100000"/>
              <a:buChar char="●"/>
            </a:pPr>
            <a:r>
              <a:rPr lang="en" sz="2321">
                <a:solidFill>
                  <a:srgbClr val="4C4C4C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SQL databases are table-based, while NoSQL databases are document, key-value, graph, or wide-column stores.</a:t>
            </a:r>
            <a:endParaRPr sz="2321">
              <a:solidFill>
                <a:srgbClr val="4C4C4C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0731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ct val="100000"/>
              <a:buChar char="●"/>
            </a:pPr>
            <a:r>
              <a:rPr lang="en" sz="2321">
                <a:solidFill>
                  <a:srgbClr val="4C4C4C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SQL databases are better for multi-row transactions, while NoSQL is better for unstructured data like documents or JSON.</a:t>
            </a:r>
            <a:endParaRPr sz="2321">
              <a:solidFill>
                <a:srgbClr val="4C4C4C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23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7683" y="457200"/>
            <a:ext cx="588303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in operator</a:t>
            </a:r>
            <a:endParaRPr/>
          </a:p>
        </p:txBody>
      </p:sp>
      <p:sp>
        <p:nvSpPr>
          <p:cNvPr id="338" name="Google Shape;338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863" y="1017725"/>
            <a:ext cx="6600825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6" name="Google Shape;34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00388"/>
            <a:ext cx="5943600" cy="35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4963" y="1951575"/>
            <a:ext cx="5438775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738" y="466725"/>
            <a:ext cx="5724525" cy="42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cxnSp>
        <p:nvCxnSpPr>
          <p:cNvPr id="361" name="Google Shape;361;p56"/>
          <p:cNvCxnSpPr/>
          <p:nvPr/>
        </p:nvCxnSpPr>
        <p:spPr>
          <a:xfrm>
            <a:off x="3628775" y="1117275"/>
            <a:ext cx="3022500" cy="71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62" name="Google Shape;36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4745" y="0"/>
            <a:ext cx="599930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7"/>
          <p:cNvSpPr txBox="1"/>
          <p:nvPr>
            <p:ph type="title"/>
          </p:nvPr>
        </p:nvSpPr>
        <p:spPr>
          <a:xfrm>
            <a:off x="46575" y="10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Projections</a:t>
            </a:r>
            <a:endParaRPr/>
          </a:p>
        </p:txBody>
      </p:sp>
      <p:sp>
        <p:nvSpPr>
          <p:cNvPr id="368" name="Google Shape;368;p57"/>
          <p:cNvSpPr txBox="1"/>
          <p:nvPr>
            <p:ph idx="1" type="body"/>
          </p:nvPr>
        </p:nvSpPr>
        <p:spPr>
          <a:xfrm>
            <a:off x="171500" y="799125"/>
            <a:ext cx="8660700" cy="37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MongoDB Projection is a special feature allowing you to select only the necessary data rather than selecting the whole set of data from the document. For Example, If a Document contains 10 fields and only 5 fields are to be shown the same can be achieved using the Projections. </a:t>
            </a:r>
            <a:endParaRPr sz="175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63500" rtl="0" algn="l">
              <a:spcBef>
                <a:spcPts val="1200"/>
              </a:spcBef>
              <a:spcAft>
                <a:spcPts val="0"/>
              </a:spcAft>
              <a:buClr>
                <a:srgbClr val="001D35"/>
              </a:buClr>
              <a:buSzPts val="1600"/>
              <a:buChar char="●"/>
            </a:pPr>
            <a:r>
              <a:rPr b="1" lang="en" sz="1600">
                <a:solidFill>
                  <a:srgbClr val="001D35"/>
                </a:solidFill>
                <a:highlight>
                  <a:srgbClr val="FFFFFF"/>
                </a:highlight>
              </a:rPr>
              <a:t>Default Behavior:</a:t>
            </a:r>
            <a:r>
              <a:rPr lang="en" sz="1600">
                <a:solidFill>
                  <a:srgbClr val="001D35"/>
                </a:solidFill>
                <a:highlight>
                  <a:srgbClr val="FFFFFF"/>
                </a:highlight>
              </a:rPr>
              <a:t> By default, MongoDB queries return all fields in matching documents. </a:t>
            </a:r>
            <a:endParaRPr sz="1600">
              <a:solidFill>
                <a:srgbClr val="001D35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1600"/>
              <a:buChar char="●"/>
            </a:pPr>
            <a:r>
              <a:t/>
            </a:r>
            <a:endParaRPr sz="1600">
              <a:solidFill>
                <a:srgbClr val="001D35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1600"/>
              <a:buChar char="●"/>
            </a:pPr>
            <a:r>
              <a:rPr b="1" lang="en" sz="1600">
                <a:solidFill>
                  <a:srgbClr val="001D35"/>
                </a:solidFill>
                <a:highlight>
                  <a:srgbClr val="FFFFFF"/>
                </a:highlight>
              </a:rPr>
              <a:t>Purpose:</a:t>
            </a:r>
            <a:r>
              <a:rPr lang="en" sz="1600">
                <a:solidFill>
                  <a:srgbClr val="001D35"/>
                </a:solidFill>
                <a:highlight>
                  <a:srgbClr val="FFFFFF"/>
                </a:highlight>
              </a:rPr>
              <a:t> Projection is used to restrict the data returned in query results, allowing you to fetch only the necessary fields. </a:t>
            </a:r>
            <a:endParaRPr sz="1600">
              <a:solidFill>
                <a:srgbClr val="001D3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100"/>
              </a:spcBef>
              <a:spcAft>
                <a:spcPts val="1200"/>
              </a:spcAft>
              <a:buNone/>
            </a:pPr>
            <a:r>
              <a:t/>
            </a:r>
            <a:endParaRPr sz="175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marR="63500" rtl="0" algn="l">
              <a:spcBef>
                <a:spcPts val="800"/>
              </a:spcBef>
              <a:spcAft>
                <a:spcPts val="0"/>
              </a:spcAft>
              <a:buClr>
                <a:srgbClr val="001D35"/>
              </a:buClr>
              <a:buSzPts val="1200"/>
              <a:buChar char="●"/>
            </a:pPr>
            <a:r>
              <a:rPr b="1" lang="en" sz="1200">
                <a:solidFill>
                  <a:srgbClr val="001D35"/>
                </a:solidFill>
                <a:highlight>
                  <a:srgbClr val="FFFFFF"/>
                </a:highlight>
              </a:rPr>
              <a:t>Inclusion:</a:t>
            </a:r>
            <a:r>
              <a:rPr lang="en" sz="1200">
                <a:solidFill>
                  <a:srgbClr val="001D35"/>
                </a:solidFill>
                <a:highlight>
                  <a:srgbClr val="FFFFFF"/>
                </a:highlight>
              </a:rPr>
              <a:t> You specify the fields you want to include with a value of </a:t>
            </a:r>
            <a:r>
              <a:rPr lang="en" sz="1200">
                <a:solidFill>
                  <a:srgbClr val="001D3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200">
                <a:solidFill>
                  <a:srgbClr val="001D35"/>
                </a:solidFill>
                <a:highlight>
                  <a:srgbClr val="FFFFFF"/>
                </a:highlight>
              </a:rPr>
              <a:t> (or any non-zero value). </a:t>
            </a:r>
            <a:endParaRPr sz="1200">
              <a:solidFill>
                <a:srgbClr val="001D35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1200"/>
              <a:buChar char="●"/>
            </a:pPr>
            <a:r>
              <a:t/>
            </a:r>
            <a:endParaRPr sz="1200">
              <a:solidFill>
                <a:srgbClr val="001D35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1200"/>
              <a:buChar char="●"/>
            </a:pPr>
            <a:r>
              <a:rPr b="1" lang="en" sz="1200">
                <a:solidFill>
                  <a:srgbClr val="001D35"/>
                </a:solidFill>
                <a:highlight>
                  <a:srgbClr val="FFFFFF"/>
                </a:highlight>
              </a:rPr>
              <a:t>Exclusion:</a:t>
            </a:r>
            <a:r>
              <a:rPr lang="en" sz="1200">
                <a:solidFill>
                  <a:srgbClr val="001D35"/>
                </a:solidFill>
                <a:highlight>
                  <a:srgbClr val="FFFFFF"/>
                </a:highlight>
              </a:rPr>
              <a:t> You specify the fields you want to exclude with a value of </a:t>
            </a:r>
            <a:r>
              <a:rPr lang="en" sz="1200">
                <a:solidFill>
                  <a:srgbClr val="001D3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1200">
              <a:solidFill>
                <a:srgbClr val="001D35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5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725" y="276225"/>
            <a:ext cx="4400550" cy="45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8" name="Google Shape;38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7918"/>
            <a:ext cx="9144000" cy="47476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9" name="Google Shape;389;p60"/>
          <p:cNvCxnSpPr/>
          <p:nvPr/>
        </p:nvCxnSpPr>
        <p:spPr>
          <a:xfrm>
            <a:off x="2154675" y="2400500"/>
            <a:ext cx="1866600" cy="77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dent want to show id</a:t>
            </a:r>
            <a:endParaRPr/>
          </a:p>
        </p:txBody>
      </p:sp>
      <p:sp>
        <p:nvSpPr>
          <p:cNvPr id="395" name="Google Shape;395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6" name="Google Shape;39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" y="1109663"/>
            <a:ext cx="8743950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MangoDB</a:t>
            </a:r>
            <a:endParaRPr/>
          </a:p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50">
                <a:solidFill>
                  <a:srgbClr val="001D35"/>
                </a:solidFill>
                <a:highlight>
                  <a:srgbClr val="FFFFFF"/>
                </a:highlight>
              </a:rPr>
              <a:t>MongoDB is an open-source database that stores data in JSON documents instead of tables and rows. It's a popular choice for developers and businesses because of its flexibility and scalability. 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Display id and colors</a:t>
            </a:r>
            <a:endParaRPr/>
          </a:p>
        </p:txBody>
      </p:sp>
      <p:sp>
        <p:nvSpPr>
          <p:cNvPr id="402" name="Google Shape;402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3" name="Google Shape;40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0313" y="1204913"/>
            <a:ext cx="4143375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0" name="Google Shape;41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9077" y="0"/>
            <a:ext cx="360584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64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7" name="Google Shape;41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0288" y="814388"/>
            <a:ext cx="4543425" cy="35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4" name="Google Shape;42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425" y="1304925"/>
            <a:ext cx="4629150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31" name="Google Shape;43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075" y="442913"/>
            <a:ext cx="5657850" cy="425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125" y="958888"/>
            <a:ext cx="6943725" cy="36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838" y="0"/>
            <a:ext cx="758632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778"/>
            <a:ext cx="9143999" cy="5055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465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https://www.mongodb.com/try/download/community</a:t>
            </a:r>
            <a:endParaRPr/>
          </a:p>
        </p:txBody>
      </p:sp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25" y="470674"/>
            <a:ext cx="10064901" cy="524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